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5" r:id="rId4"/>
    <p:sldId id="261" r:id="rId5"/>
    <p:sldId id="263" r:id="rId6"/>
    <p:sldId id="264" r:id="rId7"/>
    <p:sldId id="265" r:id="rId8"/>
    <p:sldId id="266" r:id="rId9"/>
    <p:sldId id="267" r:id="rId10"/>
    <p:sldId id="273" r:id="rId11"/>
    <p:sldId id="268" r:id="rId12"/>
    <p:sldId id="270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3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65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3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26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33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73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58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3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73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64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57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22BB-4F3A-4769-8853-11D655484CB9}" type="datetimeFigureOut">
              <a:rPr lang="hu-HU" smtClean="0"/>
              <a:t>2020.05.16.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BDAF-5063-41F2-8964-FF3548624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0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5126856" y="154056"/>
            <a:ext cx="6977269" cy="65498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080129" y="606055"/>
            <a:ext cx="2630633" cy="21903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284609" y="4574547"/>
            <a:ext cx="29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Együttműködés </a:t>
            </a:r>
          </a:p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az értékelésben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199549" y="606055"/>
            <a:ext cx="40553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Vizuális</a:t>
            </a:r>
            <a:r>
              <a:rPr lang="hu-HU" sz="32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hu-HU" sz="3200" dirty="0" smtClean="0">
                <a:solidFill>
                  <a:srgbClr val="FFC000"/>
                </a:solidFill>
              </a:rPr>
              <a:t>értékelőlapok fejlesztése</a:t>
            </a:r>
          </a:p>
          <a:p>
            <a:endParaRPr lang="hu-HU" sz="3200" b="1" dirty="0">
              <a:solidFill>
                <a:srgbClr val="FFC000"/>
              </a:solidFill>
            </a:endParaRPr>
          </a:p>
          <a:p>
            <a:r>
              <a:rPr lang="hu-HU" sz="2400" b="1" dirty="0" smtClean="0">
                <a:solidFill>
                  <a:srgbClr val="FFC000"/>
                </a:solidFill>
              </a:rPr>
              <a:t>Paál Zsuzsanna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Művésztanár, grafikus tervező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doktorandusz hallgató</a:t>
            </a:r>
          </a:p>
          <a:p>
            <a:endParaRPr lang="hu-HU" sz="1600" b="1" dirty="0" smtClean="0">
              <a:solidFill>
                <a:srgbClr val="FFC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80129" y="4251381"/>
            <a:ext cx="441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III. Művészetpedagógiai Konferencia</a:t>
            </a:r>
          </a:p>
          <a:p>
            <a:r>
              <a:rPr lang="hu-HU" dirty="0" smtClean="0"/>
              <a:t>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30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55886 0.49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828" y="-754912"/>
            <a:ext cx="2493172" cy="23385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14" y="-754912"/>
            <a:ext cx="2493172" cy="233857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-361507" y="696387"/>
            <a:ext cx="719470" cy="5509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00" y="622317"/>
            <a:ext cx="4550900" cy="643995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731" y="571407"/>
            <a:ext cx="4624559" cy="654177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57963" y="696387"/>
            <a:ext cx="22169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tanulók tudásszerzése három képességi szinten: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információszerzés, </a:t>
            </a:r>
          </a:p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információszervezés, információrendszerezés (elemző gondolkodás), 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információmegalkotás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(saját tudás feldolgozása, magasabb szintre emelése, a „felfedezni”, „megalkotni”, „átlátni” erősen pozitív érzésének kialakulása). </a:t>
            </a:r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tudásszerzés folyamatában erősen összekapcsolódnak a kognitív, a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metakognitív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, az affektív és a műveleti elemek.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Gyarmathy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(2014) </a:t>
            </a:r>
          </a:p>
        </p:txBody>
      </p:sp>
    </p:spTree>
    <p:extLst>
      <p:ext uri="{BB962C8B-B14F-4D97-AF65-F5344CB8AC3E}">
        <p14:creationId xmlns:p14="http://schemas.microsoft.com/office/powerpoint/2010/main" val="2815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978" y="-935666"/>
            <a:ext cx="2485021" cy="23309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76" y="-935666"/>
            <a:ext cx="2729036" cy="255981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02" y="520994"/>
            <a:ext cx="4393498" cy="620940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92" y="520994"/>
            <a:ext cx="4960020" cy="63370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2605" y="1395261"/>
            <a:ext cx="24886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Értékelési kritériumok projekt feladat esetében</a:t>
            </a: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Gyűjtőmunka. 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Kivitelezés, kreativitás.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Együttműködés színvonala, társas kapcsolatok alakulása.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Konfliktusok kezelése.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Érzések megfogalmazása,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Utólag megfogalmazható vélemények.</a:t>
            </a:r>
          </a:p>
          <a:p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Új Pedagógiai Szemle</a:t>
            </a:r>
          </a:p>
          <a:p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2018/9-10, 11-12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361507" y="696387"/>
            <a:ext cx="719470" cy="5509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71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98" y="287080"/>
            <a:ext cx="4149528" cy="57068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58" y="287080"/>
            <a:ext cx="4149527" cy="5706821"/>
          </a:xfrm>
          <a:prstGeom prst="rect">
            <a:avLst/>
          </a:prstGeo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813" y="301253"/>
            <a:ext cx="4139187" cy="5692648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925033" y="637953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5013288" y="637953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9101543" y="637953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8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1" y="314424"/>
            <a:ext cx="4118556" cy="56642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555" y="314424"/>
            <a:ext cx="4126890" cy="5664225"/>
          </a:xfrm>
          <a:prstGeom prst="rect">
            <a:avLst/>
          </a:prstGeom>
        </p:spPr>
      </p:pic>
      <p:pic>
        <p:nvPicPr>
          <p:cNvPr id="4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44" y="314424"/>
            <a:ext cx="4118555" cy="5664225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990244" y="659219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5071488" y="659219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9149688" y="659219"/>
            <a:ext cx="1026033" cy="404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7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57153" y="2295927"/>
            <a:ext cx="795669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Az önértékelő lapok meghonosítása,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egy 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érzékenyebb, nyitottabb és saját </a:t>
            </a: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önfejlődését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jobban kézben tartó készséget fejleszt.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Olyan értékelő módszerről van szó, amelyet a </a:t>
            </a: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tanár és diák egyaránt használhat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 és amelyik az értékelés másfajta módszerére is megtanítja a diákokat amellett, hogy </a:t>
            </a: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önértékelésüket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is fejleszti. </a:t>
            </a:r>
            <a:endParaRPr lang="hu-H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52623" y="-2065930"/>
            <a:ext cx="537959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98" y="-384760"/>
            <a:ext cx="1563920" cy="146694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84744" y="259461"/>
            <a:ext cx="13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Önfejlődés</a:t>
            </a:r>
          </a:p>
          <a:p>
            <a:r>
              <a:rPr lang="hu-HU" b="1" dirty="0" smtClean="0">
                <a:cs typeface="Times New Roman" panose="02020603050405020304" pitchFamily="18" charset="0"/>
              </a:rPr>
              <a:t>Önértékelés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54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V="1">
            <a:off x="874652" y="1586411"/>
            <a:ext cx="9626010" cy="41892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 flipV="1">
            <a:off x="964018" y="2796361"/>
            <a:ext cx="2831805" cy="1233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 flipV="1">
            <a:off x="874652" y="574157"/>
            <a:ext cx="9715376" cy="6379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658" y="2690036"/>
            <a:ext cx="2113004" cy="19819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64018" y="745407"/>
            <a:ext cx="10263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smtClean="0"/>
              <a:t>Web                                                                Design </a:t>
            </a:r>
            <a:r>
              <a:rPr lang="hu-HU" b="1" dirty="0"/>
              <a:t>Thinking          Portfólió         Prezentáció         Projekt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9962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chemeClr val="accent4"/>
                </a:solidFill>
              </a:rPr>
              <a:t>Vizuális értékelő lap</a:t>
            </a:r>
          </a:p>
          <a:p>
            <a:endParaRPr lang="hu-HU" b="1" dirty="0"/>
          </a:p>
          <a:p>
            <a:r>
              <a:rPr lang="hu-HU" b="1" dirty="0">
                <a:solidFill>
                  <a:schemeClr val="accent4"/>
                </a:solidFill>
              </a:rPr>
              <a:t>Szöveges értékelő lap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913072" y="2967335"/>
            <a:ext cx="306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Fórum</a:t>
            </a:r>
          </a:p>
          <a:p>
            <a:pPr algn="ctr"/>
            <a:r>
              <a:rPr lang="hu-HU" dirty="0" smtClean="0">
                <a:solidFill>
                  <a:srgbClr val="FFC000"/>
                </a:solidFill>
              </a:rPr>
              <a:t>tanári értékelési </a:t>
            </a:r>
          </a:p>
          <a:p>
            <a:pPr algn="ctr"/>
            <a:r>
              <a:rPr lang="hu-HU" dirty="0" smtClean="0">
                <a:solidFill>
                  <a:srgbClr val="FFC000"/>
                </a:solidFill>
              </a:rPr>
              <a:t>tapasztalatok </a:t>
            </a:r>
          </a:p>
          <a:p>
            <a:pPr algn="ctr"/>
            <a:r>
              <a:rPr lang="hu-HU" dirty="0" smtClean="0">
                <a:solidFill>
                  <a:srgbClr val="FFC000"/>
                </a:solidFill>
              </a:rPr>
              <a:t>megosztása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994143" y="4303788"/>
            <a:ext cx="1116418" cy="1105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64018" y="4672015"/>
            <a:ext cx="30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Nyomtatás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7782339" y="5791548"/>
            <a:ext cx="307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paal.zsuzsanna</a:t>
            </a:r>
            <a:r>
              <a:rPr lang="hu-HU" dirty="0" smtClean="0"/>
              <a:t>@</a:t>
            </a:r>
            <a:r>
              <a:rPr lang="hu-HU" dirty="0" err="1" smtClean="0"/>
              <a:t>paalart.hu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00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8777683" y="180753"/>
            <a:ext cx="6966604" cy="69905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0341894" y="1201557"/>
            <a:ext cx="2934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FFC000"/>
                </a:solidFill>
              </a:rPr>
              <a:t>Vizuális </a:t>
            </a:r>
          </a:p>
          <a:p>
            <a:r>
              <a:rPr lang="hu-HU" sz="3200" b="1" dirty="0" smtClean="0">
                <a:solidFill>
                  <a:srgbClr val="FFC000"/>
                </a:solidFill>
              </a:rPr>
              <a:t>értékelő</a:t>
            </a:r>
          </a:p>
          <a:p>
            <a:r>
              <a:rPr lang="hu-HU" sz="3200" b="1" dirty="0" smtClean="0">
                <a:solidFill>
                  <a:srgbClr val="FFC000"/>
                </a:solidFill>
              </a:rPr>
              <a:t>lapok </a:t>
            </a:r>
            <a:endParaRPr lang="hu-HU" sz="32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03" y="432411"/>
            <a:ext cx="4016980" cy="568440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341894" y="4210856"/>
            <a:ext cx="136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piktogram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képjel</a:t>
            </a:r>
          </a:p>
          <a:p>
            <a:r>
              <a:rPr lang="hu-HU" b="1" dirty="0" smtClean="0"/>
              <a:t>egyszerű rajzos tájékoztató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1795611" y="2947481"/>
            <a:ext cx="4747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Képesség</a:t>
            </a:r>
          </a:p>
          <a:p>
            <a:r>
              <a:rPr lang="hu-HU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szintek </a:t>
            </a:r>
          </a:p>
          <a:p>
            <a:r>
              <a:rPr lang="hu-HU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ábrával </a:t>
            </a:r>
          </a:p>
          <a:p>
            <a:r>
              <a:rPr lang="hu-HU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jelölve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7" y="432411"/>
            <a:ext cx="4103864" cy="580521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0151791" y="5940367"/>
            <a:ext cx="2949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-18"/>
              </a:rPr>
              <a:t>Szöveges értékelő lapok</a:t>
            </a:r>
          </a:p>
          <a:p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-18"/>
              </a:rPr>
              <a:t>Képességszintek leírva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1626394" y="2830249"/>
            <a:ext cx="1363269" cy="128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6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1732 -0.002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0.04723 L -0.76263 0.029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78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2832" y="1926629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</a:rPr>
              <a:t>Tartalmi egységek</a:t>
            </a:r>
          </a:p>
          <a:p>
            <a:endParaRPr lang="hu-HU" sz="2400" b="1" dirty="0"/>
          </a:p>
          <a:p>
            <a:r>
              <a:rPr lang="hu-HU" sz="2400" b="1" dirty="0"/>
              <a:t>Értékelés a vizuális nevelésben</a:t>
            </a:r>
          </a:p>
          <a:p>
            <a:endParaRPr lang="hu-HU" sz="2400" b="1" dirty="0"/>
          </a:p>
          <a:p>
            <a:r>
              <a:rPr lang="hu-HU" sz="2400" b="1" dirty="0"/>
              <a:t>Vizuális értékelő lapok bemutatása</a:t>
            </a:r>
          </a:p>
          <a:p>
            <a:endParaRPr lang="hu-HU" b="1" dirty="0"/>
          </a:p>
          <a:p>
            <a:r>
              <a:rPr lang="hu-HU" sz="2400" b="1" dirty="0"/>
              <a:t>Tervek az vizuális értékelő lapok webes hozzáférhetőségére</a:t>
            </a:r>
          </a:p>
        </p:txBody>
      </p:sp>
      <p:sp>
        <p:nvSpPr>
          <p:cNvPr id="4" name="Téglalap 3"/>
          <p:cNvSpPr/>
          <p:nvPr/>
        </p:nvSpPr>
        <p:spPr>
          <a:xfrm>
            <a:off x="542832" y="-2062040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081283" y="3234679"/>
            <a:ext cx="405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1">
                    <a:lumMod val="75000"/>
                  </a:schemeClr>
                </a:solidFill>
              </a:rPr>
              <a:t>Fejlesztő értékelés</a:t>
            </a:r>
            <a:endParaRPr lang="hu-H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462646" y="-1450275"/>
            <a:ext cx="5910446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9793506" y="1250023"/>
            <a:ext cx="21233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FFC000"/>
                </a:solidFill>
              </a:rPr>
              <a:t>Értékelés </a:t>
            </a:r>
          </a:p>
          <a:p>
            <a:r>
              <a:rPr lang="hu-HU" sz="3200" b="1" dirty="0" smtClean="0">
                <a:solidFill>
                  <a:srgbClr val="FFC000"/>
                </a:solidFill>
              </a:rPr>
              <a:t>a vizuális </a:t>
            </a:r>
          </a:p>
          <a:p>
            <a:r>
              <a:rPr lang="hu-HU" sz="3200" b="1" dirty="0" smtClean="0">
                <a:solidFill>
                  <a:srgbClr val="FFC000"/>
                </a:solidFill>
              </a:rPr>
              <a:t>nevelésben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23" y="3494577"/>
            <a:ext cx="1611999" cy="22287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26" y="3553376"/>
            <a:ext cx="1565434" cy="221531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70614" y="73752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Mérni a mérhetetlent. </a:t>
            </a:r>
            <a:endParaRPr lang="hu-HU" b="1" dirty="0" smtClean="0"/>
          </a:p>
          <a:p>
            <a:r>
              <a:rPr lang="hu-HU" sz="2400" b="1" dirty="0" smtClean="0"/>
              <a:t>Teljesítményértékelés </a:t>
            </a:r>
            <a:r>
              <a:rPr lang="hu-HU" sz="2400" b="1" dirty="0"/>
              <a:t>a </a:t>
            </a:r>
            <a:r>
              <a:rPr lang="hu-HU" sz="2400" b="1" dirty="0">
                <a:solidFill>
                  <a:srgbClr val="C00000"/>
                </a:solidFill>
              </a:rPr>
              <a:t>vizuális nevelésben</a:t>
            </a:r>
            <a:r>
              <a:rPr lang="hu-HU" sz="2400" b="1" dirty="0" smtClean="0"/>
              <a:t>.</a:t>
            </a:r>
            <a:endParaRPr lang="hu-HU" sz="2400" b="1" dirty="0" smtClean="0"/>
          </a:p>
        </p:txBody>
      </p:sp>
      <p:sp>
        <p:nvSpPr>
          <p:cNvPr id="7" name="Téglalap 6"/>
          <p:cNvSpPr/>
          <p:nvPr/>
        </p:nvSpPr>
        <p:spPr>
          <a:xfrm>
            <a:off x="508185" y="1923058"/>
            <a:ext cx="5736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Egy </a:t>
            </a:r>
            <a:r>
              <a:rPr lang="hu-HU" b="1" dirty="0" smtClean="0"/>
              <a:t>élmény, hangulat, emlék </a:t>
            </a:r>
            <a:r>
              <a:rPr lang="hu-HU" dirty="0" smtClean="0"/>
              <a:t>vagy </a:t>
            </a:r>
            <a:r>
              <a:rPr lang="hu-HU" b="1" dirty="0" smtClean="0"/>
              <a:t>szubjektív gondolat </a:t>
            </a:r>
            <a:r>
              <a:rPr lang="hu-HU" dirty="0" smtClean="0"/>
              <a:t>képi megfogalmazására más értékelési „szabályok” vonatkoznak. 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dirty="0" smtClean="0"/>
              <a:t>Az értékelés hangsúlyos pontjai az alkotás egyediségén, újszerűségén, </a:t>
            </a:r>
            <a:r>
              <a:rPr lang="hu-HU" b="1" dirty="0" smtClean="0"/>
              <a:t>egyéni kifejezésmódján alapul. 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508186" y="3604898"/>
            <a:ext cx="558781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látvány utáni tér, csendélet ábrázolás, portré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 vagy egész alak látvány utáni ábrázolásánál, ahol minden diák számára ugyanaz az alap könnyebb </a:t>
            </a:r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értékelési kritériumokat 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találni.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31" y="1060691"/>
            <a:ext cx="2804915" cy="194832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166" y="3511526"/>
            <a:ext cx="1746512" cy="222872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62646" y="4882684"/>
            <a:ext cx="5678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Térbeli alkotások makettek, installációk </a:t>
            </a:r>
            <a:r>
              <a:rPr lang="hu-HU" dirty="0"/>
              <a:t>értékelési kritériumai lehetnek: a térben való elhelyezés, témához illő komponálás, anyaghasználat, statikai megoldások. </a:t>
            </a:r>
          </a:p>
        </p:txBody>
      </p:sp>
    </p:spTree>
    <p:extLst>
      <p:ext uri="{BB962C8B-B14F-4D97-AF65-F5344CB8AC3E}">
        <p14:creationId xmlns:p14="http://schemas.microsoft.com/office/powerpoint/2010/main" val="23851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42832" y="-2062040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42832" y="1052604"/>
            <a:ext cx="719427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</a:t>
            </a:r>
            <a:r>
              <a:rPr lang="hu-HU" dirty="0"/>
              <a:t>vizuális kompetenciák: vizuális megismerés, (észlelés, emlékezés, értelmezés) tanulási képességek, problémamegoldó képesség, vizuális alkotó, kifejező képesség, vizuális kommunikáció képesség. </a:t>
            </a:r>
            <a:r>
              <a:rPr lang="hu-HU" sz="1400" dirty="0"/>
              <a:t>(Kárpáti, 2016) </a:t>
            </a:r>
            <a:endParaRPr lang="hu-HU" sz="1400" dirty="0" smtClean="0"/>
          </a:p>
          <a:p>
            <a:pPr algn="just"/>
            <a:endParaRPr lang="hu-HU" sz="1400" dirty="0"/>
          </a:p>
        </p:txBody>
      </p:sp>
      <p:sp>
        <p:nvSpPr>
          <p:cNvPr id="4" name="Téglalap 3"/>
          <p:cNvSpPr/>
          <p:nvPr/>
        </p:nvSpPr>
        <p:spPr>
          <a:xfrm>
            <a:off x="542830" y="3249444"/>
            <a:ext cx="735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értékelésnél </a:t>
            </a:r>
            <a:r>
              <a:rPr lang="hu-HU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több képességet is nézhetünk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, melyre nincsen szabály, hogy az adott feladatcsoportnál a tanár melyiket helyezi fókuszba. </a:t>
            </a: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(Kárpáti, 2016)</a:t>
            </a:r>
          </a:p>
        </p:txBody>
      </p:sp>
      <p:sp>
        <p:nvSpPr>
          <p:cNvPr id="5" name="Téglalap 4"/>
          <p:cNvSpPr/>
          <p:nvPr/>
        </p:nvSpPr>
        <p:spPr>
          <a:xfrm>
            <a:off x="686672" y="282714"/>
            <a:ext cx="5128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Milyen </a:t>
            </a:r>
            <a:r>
              <a:rPr lang="hu-HU" b="1" dirty="0"/>
              <a:t>kritériumok és vizuális kompetenciák </a:t>
            </a:r>
            <a:r>
              <a:rPr lang="hu-HU" dirty="0"/>
              <a:t>alapján történjen </a:t>
            </a:r>
            <a:r>
              <a:rPr lang="hu-HU" dirty="0" smtClean="0"/>
              <a:t>az </a:t>
            </a:r>
            <a:r>
              <a:rPr lang="hu-HU" dirty="0"/>
              <a:t>értékelés?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69" y="7243262"/>
            <a:ext cx="5389331" cy="555393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37124" y="4173506"/>
            <a:ext cx="7199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dirty="0"/>
          </a:p>
          <a:p>
            <a:pPr algn="just"/>
            <a:r>
              <a:rPr lang="hu-HU" dirty="0"/>
              <a:t>„A teljesen szubjektív tanári értékelés igen súlyos következményekkel jár. </a:t>
            </a:r>
          </a:p>
          <a:p>
            <a:pPr algn="just"/>
            <a:r>
              <a:rPr lang="hu-HU" dirty="0"/>
              <a:t>Egyrészt kialakulhat egyes tanulókban önmaguk tartós alul- vagy felülértékelése, másrészt presztízsveszteséget jelent a tantárgy egészére.” (</a:t>
            </a:r>
            <a:r>
              <a:rPr lang="hu-HU" sz="1400" dirty="0" err="1"/>
              <a:t>Bodóczky</a:t>
            </a:r>
            <a:r>
              <a:rPr lang="hu-HU" sz="1400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1805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01315 -0.8930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4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10648" y="1605443"/>
            <a:ext cx="9256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Fejlesztő értékelés a tanulók fejlődésének és tudásának gyakori, interaktív módon történő értékelését jelenti, a </a:t>
            </a:r>
            <a:r>
              <a:rPr lang="hu-HU" b="1" dirty="0">
                <a:solidFill>
                  <a:srgbClr val="C00000"/>
                </a:solidFill>
              </a:rPr>
              <a:t>tanulási célok meghatározása </a:t>
            </a:r>
            <a:r>
              <a:rPr lang="hu-HU" dirty="0"/>
              <a:t>és a tanítás ahhoz igazítása. </a:t>
            </a:r>
            <a:r>
              <a:rPr lang="hu-HU" sz="1400" dirty="0" smtClean="0"/>
              <a:t>(OECD, </a:t>
            </a:r>
            <a:r>
              <a:rPr lang="hu-HU" sz="1400" dirty="0"/>
              <a:t>2005)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10648" y="2390273"/>
            <a:ext cx="9464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fejlesztő értékelés arra szolgál, hogy megállapítsa a tanuló fejlődését, tanulási szükségleteit, </a:t>
            </a:r>
          </a:p>
          <a:p>
            <a:pPr algn="just"/>
            <a:r>
              <a:rPr lang="hu-HU" dirty="0" smtClean="0"/>
              <a:t>és ehhez igazítsa a tanulást.</a:t>
            </a:r>
          </a:p>
          <a:p>
            <a:pPr algn="just"/>
            <a:r>
              <a:rPr lang="hu-HU" dirty="0" smtClean="0"/>
              <a:t>Lényege a </a:t>
            </a:r>
            <a:r>
              <a:rPr lang="hu-HU" b="1" dirty="0" smtClean="0"/>
              <a:t>fejlődés támogatása, az önértékelés, az énkép, a </a:t>
            </a:r>
            <a:r>
              <a:rPr lang="hu-HU" b="1" dirty="0" err="1" smtClean="0"/>
              <a:t>metakogníció</a:t>
            </a:r>
            <a:r>
              <a:rPr lang="hu-HU" b="1" dirty="0" smtClean="0"/>
              <a:t> fejlesztése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010648" y="3909026"/>
            <a:ext cx="5085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fejlesztő értékelés a fejlődés és megértés gyakori, interaktív módszerekkel történő értékelését jelenti, ami lehetővé teszi, hogy a pedagógus olyan – </a:t>
            </a:r>
            <a:r>
              <a:rPr lang="hu-HU" b="1" dirty="0"/>
              <a:t>személyre szabott – tanítási módszereket alkalmazzon, amelyek jobban megfelelnek a felismert tanulói igényeknek. </a:t>
            </a:r>
            <a:r>
              <a:rPr lang="hu-HU" sz="1400" dirty="0" smtClean="0"/>
              <a:t>(</a:t>
            </a:r>
            <a:r>
              <a:rPr lang="hu-HU" sz="1400" dirty="0" err="1" smtClean="0"/>
              <a:t>Lénard</a:t>
            </a:r>
            <a:r>
              <a:rPr lang="hu-HU" sz="1400" dirty="0" smtClean="0"/>
              <a:t>, </a:t>
            </a:r>
            <a:r>
              <a:rPr lang="hu-HU" sz="1400" dirty="0" err="1" smtClean="0"/>
              <a:t>Rapos</a:t>
            </a:r>
            <a:r>
              <a:rPr lang="hu-HU" sz="1400" dirty="0" smtClean="0"/>
              <a:t>, 2009)</a:t>
            </a: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766" t="-713" r="51572" b="21522"/>
          <a:stretch/>
        </p:blipFill>
        <p:spPr>
          <a:xfrm>
            <a:off x="12340856" y="6858000"/>
            <a:ext cx="4627141" cy="35180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010648" y="-2100979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340866" y="429660"/>
            <a:ext cx="253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dirty="0"/>
              <a:t>Fejlesztő értékelés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74" y="-410138"/>
            <a:ext cx="1563920" cy="14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38919 -0.5175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2938" t="59115" r="19278" b="30235"/>
          <a:stretch/>
        </p:blipFill>
        <p:spPr>
          <a:xfrm>
            <a:off x="1067027" y="-206490"/>
            <a:ext cx="5308476" cy="102723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067027" y="-1975901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50722" y="4522626"/>
            <a:ext cx="9022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hu-HU" b="1" dirty="0"/>
              <a:t>Az értékelés befolyásolja az egész oktatási </a:t>
            </a:r>
            <a:r>
              <a:rPr lang="hu-HU" b="1" dirty="0" smtClean="0"/>
              <a:t>stratégiát.</a:t>
            </a:r>
          </a:p>
          <a:p>
            <a:pPr lvl="0" defTabSz="457200">
              <a:defRPr/>
            </a:pPr>
            <a:endParaRPr lang="hu-HU" b="1" dirty="0" smtClean="0"/>
          </a:p>
          <a:p>
            <a:pPr lvl="0" algn="just" defTabSz="457200">
              <a:defRPr/>
            </a:pPr>
            <a:r>
              <a:rPr lang="hu-HU" dirty="0" smtClean="0"/>
              <a:t>Motiváló </a:t>
            </a:r>
            <a:r>
              <a:rPr lang="hu-HU" dirty="0"/>
              <a:t>módszerek: kooperatív tanulás, </a:t>
            </a:r>
            <a:r>
              <a:rPr lang="hu-HU" dirty="0" smtClean="0"/>
              <a:t>csapatmunka, vita</a:t>
            </a:r>
            <a:r>
              <a:rPr lang="hu-HU" dirty="0"/>
              <a:t>, projekt,  alternatív pedagógiák.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50722" y="2237866"/>
            <a:ext cx="925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hu-HU" dirty="0"/>
              <a:t>A tudás hagyományos úton történő közvetítése már </a:t>
            </a:r>
            <a:r>
              <a:rPr lang="hu-HU" dirty="0" smtClean="0"/>
              <a:t>kevéssé hatékony. </a:t>
            </a:r>
            <a:endParaRPr lang="hu-HU" dirty="0"/>
          </a:p>
          <a:p>
            <a:pPr algn="just"/>
            <a:r>
              <a:rPr lang="hu-HU" b="1" dirty="0" smtClean="0"/>
              <a:t>Informális </a:t>
            </a:r>
            <a:r>
              <a:rPr lang="hu-HU" b="1" dirty="0"/>
              <a:t>tanulásnak </a:t>
            </a:r>
            <a:r>
              <a:rPr lang="hu-HU" dirty="0"/>
              <a:t>nagyobb szerepe a tanítási-tanulási folyamat egészében. </a:t>
            </a:r>
            <a:endParaRPr lang="hu-HU" dirty="0" smtClean="0"/>
          </a:p>
          <a:p>
            <a:pPr algn="just"/>
            <a:endParaRPr lang="hu-HU" dirty="0"/>
          </a:p>
          <a:p>
            <a:pPr lvl="0" defTabSz="457200">
              <a:defRPr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984250" y="3630074"/>
            <a:ext cx="10223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Nevelési színterek száma folyamatosan gyarapodik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 </a:t>
            </a:r>
            <a:endParaRPr lang="hu-HU" sz="1600" dirty="0"/>
          </a:p>
          <a:p>
            <a:r>
              <a:rPr lang="hu-HU" b="1" dirty="0">
                <a:solidFill>
                  <a:srgbClr val="C00000"/>
                </a:solidFill>
              </a:rPr>
              <a:t>A tanulásról vallott nézetek új formái jelennek meg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080" y="-426345"/>
            <a:ext cx="1563920" cy="146694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227171" y="607506"/>
            <a:ext cx="2043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hu-HU" b="1" dirty="0" smtClean="0"/>
              <a:t>Fejlesztő értékelés </a:t>
            </a:r>
          </a:p>
          <a:p>
            <a:pPr lvl="0" defTabSz="457200">
              <a:defRPr/>
            </a:pPr>
            <a:r>
              <a:rPr lang="hu-HU" b="1" dirty="0" smtClean="0"/>
              <a:t>kialakulásának okai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336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45872 0.5118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104900" y="-1736321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20456" y="254429"/>
            <a:ext cx="423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Holland </a:t>
            </a:r>
          </a:p>
          <a:p>
            <a:r>
              <a:rPr lang="hu-HU" sz="2400" b="1" dirty="0" smtClean="0"/>
              <a:t>értékelési módszer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04900" y="1883257"/>
            <a:ext cx="94851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Nemzetközi kutatás alapján fejlesztett </a:t>
            </a:r>
            <a:r>
              <a:rPr lang="hu-HU" b="1" dirty="0" smtClean="0"/>
              <a:t>képes értékelő módszer kidolgozása rajztanároknak</a:t>
            </a:r>
            <a:r>
              <a:rPr lang="hu-HU" dirty="0" smtClean="0"/>
              <a:t>. </a:t>
            </a:r>
          </a:p>
          <a:p>
            <a:pPr algn="just"/>
            <a:r>
              <a:rPr lang="hu-HU" sz="1400" dirty="0" smtClean="0"/>
              <a:t>(</a:t>
            </a:r>
            <a:r>
              <a:rPr lang="hu-HU" sz="1400" dirty="0" err="1" smtClean="0"/>
              <a:t>Talita</a:t>
            </a:r>
            <a:r>
              <a:rPr lang="hu-HU" sz="1400" dirty="0" smtClean="0"/>
              <a:t> </a:t>
            </a:r>
            <a:r>
              <a:rPr lang="hu-HU" sz="1400" dirty="0" err="1" smtClean="0"/>
              <a:t>Groenendijk</a:t>
            </a:r>
            <a:r>
              <a:rPr lang="hu-HU" sz="1400" dirty="0" smtClean="0"/>
              <a:t>, </a:t>
            </a:r>
            <a:r>
              <a:rPr lang="hu-HU" sz="1400" dirty="0" err="1" smtClean="0"/>
              <a:t>Folkert</a:t>
            </a:r>
            <a:r>
              <a:rPr lang="hu-HU" sz="1400" dirty="0" smtClean="0"/>
              <a:t> </a:t>
            </a:r>
            <a:r>
              <a:rPr lang="hu-HU" sz="1400" dirty="0" err="1" smtClean="0"/>
              <a:t>Haanstra</a:t>
            </a:r>
            <a:r>
              <a:rPr lang="hu-HU" sz="1400" dirty="0" smtClean="0"/>
              <a:t>, </a:t>
            </a:r>
            <a:r>
              <a:rPr lang="hu-HU" sz="1400" dirty="0" err="1" smtClean="0"/>
              <a:t>Amszerdami</a:t>
            </a:r>
            <a:r>
              <a:rPr lang="hu-HU" sz="1400" dirty="0" smtClean="0"/>
              <a:t> Képzőművészeti Főiskola.)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 képes értékelő módszer alapján </a:t>
            </a:r>
            <a:r>
              <a:rPr lang="hu-HU" b="1" dirty="0" smtClean="0"/>
              <a:t>képes önértékelő lapok fejlesztése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Nemzetközi kutatások során lett kidolgozva, és kipróbálva hat országban </a:t>
            </a:r>
            <a:r>
              <a:rPr lang="hu-HU" sz="1400" dirty="0" smtClean="0"/>
              <a:t>(</a:t>
            </a:r>
            <a:r>
              <a:rPr lang="hu-HU" sz="1400" dirty="0" err="1" smtClean="0"/>
              <a:t>Groenendijk</a:t>
            </a:r>
            <a:r>
              <a:rPr lang="hu-HU" sz="1400" dirty="0" smtClean="0"/>
              <a:t> et </a:t>
            </a:r>
            <a:r>
              <a:rPr lang="hu-HU" sz="1400" dirty="0" err="1" smtClean="0"/>
              <a:t>al</a:t>
            </a:r>
            <a:r>
              <a:rPr lang="hu-HU" sz="1400" dirty="0" smtClean="0"/>
              <a:t>.,2018, 2019)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Cél a vizuális képzésben </a:t>
            </a:r>
            <a:r>
              <a:rPr lang="hu-HU" b="1" dirty="0" smtClean="0"/>
              <a:t>tanulók számára az alkotó folyamatok megértése</a:t>
            </a:r>
            <a:r>
              <a:rPr lang="hu-HU" dirty="0" smtClean="0"/>
              <a:t>, </a:t>
            </a:r>
          </a:p>
          <a:p>
            <a:pPr algn="just"/>
            <a:r>
              <a:rPr lang="hu-HU" dirty="0" smtClean="0"/>
              <a:t>új ismeretek feldolgozása, az önértékelés alapján saját vizuális művészeti gyakorlatuk javítása.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A tanári és tanulói munka párhuzamos vizsgálatával a vizuális képességrendszer alapvetően befolyásolható. Fejlesztő, értékelő folyamat feltárható. Az értékelési módszerek finomíthatóak.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Magyar kipróbálás: MTA-ELTE Vizuális Kultúra Szakmódszertani Kutatócsoport.</a:t>
            </a:r>
          </a:p>
          <a:p>
            <a:pPr algn="just"/>
            <a:r>
              <a:rPr lang="hu-HU" dirty="0" smtClean="0"/>
              <a:t>Kutatócsoport vezető: Kárpáti Andrea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73" y="-479042"/>
            <a:ext cx="1563920" cy="14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90599" y="2287616"/>
            <a:ext cx="1055635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holland Vizuális Értékelő Lapok magyarországi oktatási környezetre alkalmazásával új, 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Vizuális Kultúra tantárgy lényegét jelentő, képekben való gondolkodáshoz jól alkalmazkodó értékelési forma meghonosítása.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tanár, és a diák is használja ( a diák egyedül, vagy a társaival). A diák által végzett (ön) értékelés előnye, hogy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értékelő eszköz egyben az oktatás eszközévé is válik</a:t>
            </a:r>
            <a:r>
              <a:rPr lang="hu-H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90599" y="4166519"/>
            <a:ext cx="10832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Beválási vizsgálat: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iskolai kipróbálás, tanárok és diákok kérdőíves felmérése, tanulói munkák elemzése: a tanári és a diák értékelés összehasonlítása. </a:t>
            </a:r>
          </a:p>
          <a:p>
            <a:pPr>
              <a:spcBef>
                <a:spcPct val="0"/>
              </a:spcBef>
              <a:defRPr/>
            </a:pP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kérdőívek és a beválás vizsgálat során igazolható, 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képes önértékelő lapok pedagógiai haszna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vizuális kultúra tantárgy középiskolai oktatásában.</a:t>
            </a:r>
          </a:p>
        </p:txBody>
      </p:sp>
      <p:sp>
        <p:nvSpPr>
          <p:cNvPr id="5" name="Téglalap 4"/>
          <p:cNvSpPr/>
          <p:nvPr/>
        </p:nvSpPr>
        <p:spPr>
          <a:xfrm>
            <a:off x="990599" y="-1736320"/>
            <a:ext cx="5424781" cy="33019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1233578" y="158853"/>
            <a:ext cx="3634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u-HU" b="1" dirty="0">
                <a:latin typeface="Gill Sans MT" panose="020B0502020104020203" pitchFamily="34" charset="-18"/>
              </a:rPr>
              <a:t>A holland értékelő módszer </a:t>
            </a:r>
            <a:endParaRPr lang="hu-HU" b="1" dirty="0" smtClean="0">
              <a:latin typeface="Gill Sans MT" panose="020B0502020104020203" pitchFamily="34" charset="-18"/>
            </a:endParaRPr>
          </a:p>
          <a:p>
            <a:pPr>
              <a:spcBef>
                <a:spcPct val="0"/>
              </a:spcBef>
              <a:defRPr/>
            </a:pPr>
            <a:r>
              <a:rPr lang="hu-HU" b="1" dirty="0" smtClean="0">
                <a:latin typeface="Gill Sans MT" panose="020B0502020104020203" pitchFamily="34" charset="-18"/>
              </a:rPr>
              <a:t>adaptálása</a:t>
            </a:r>
            <a:r>
              <a:rPr lang="hu-HU" b="1" dirty="0">
                <a:latin typeface="Gill Sans MT" panose="020B0502020104020203" pitchFamily="34" charset="-18"/>
              </a:rPr>
              <a:t>, </a:t>
            </a:r>
            <a:endParaRPr lang="hu-HU" b="1" dirty="0" smtClean="0">
              <a:latin typeface="Gill Sans MT" panose="020B0502020104020203" pitchFamily="34" charset="-18"/>
            </a:endParaRPr>
          </a:p>
          <a:p>
            <a:pPr>
              <a:spcBef>
                <a:spcPct val="0"/>
              </a:spcBef>
              <a:defRPr/>
            </a:pPr>
            <a:r>
              <a:rPr lang="hu-HU" b="1" dirty="0" smtClean="0">
                <a:latin typeface="Gill Sans MT" panose="020B0502020104020203" pitchFamily="34" charset="-18"/>
              </a:rPr>
              <a:t>és </a:t>
            </a:r>
            <a:r>
              <a:rPr lang="hu-HU" b="1" dirty="0">
                <a:latin typeface="Gill Sans MT" panose="020B0502020104020203" pitchFamily="34" charset="-18"/>
              </a:rPr>
              <a:t>új értékelőlapok fejlesztése</a:t>
            </a:r>
            <a:r>
              <a:rPr lang="hu-HU" dirty="0">
                <a:latin typeface="Gill Sans MT" panose="020B0502020104020203" pitchFamily="34" charset="-18"/>
              </a:rPr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98" y="-384760"/>
            <a:ext cx="1563920" cy="14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845</Words>
  <Application>Microsoft Office PowerPoint</Application>
  <PresentationFormat>Szélesvásznú</PresentationFormat>
  <Paragraphs>129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Zsuzsanna Paál</dc:creator>
  <cp:lastModifiedBy>Zsuzsanna Paál</cp:lastModifiedBy>
  <cp:revision>69</cp:revision>
  <dcterms:created xsi:type="dcterms:W3CDTF">2019-06-18T17:50:20Z</dcterms:created>
  <dcterms:modified xsi:type="dcterms:W3CDTF">2020-05-16T18:23:29Z</dcterms:modified>
</cp:coreProperties>
</file>